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6" r:id="rId5"/>
    <p:sldId id="299" r:id="rId6"/>
    <p:sldId id="277" r:id="rId7"/>
    <p:sldId id="258" r:id="rId8"/>
    <p:sldId id="293" r:id="rId9"/>
    <p:sldId id="296" r:id="rId10"/>
    <p:sldId id="300" r:id="rId11"/>
    <p:sldId id="298" r:id="rId12"/>
    <p:sldId id="297" r:id="rId13"/>
    <p:sldId id="301" r:id="rId14"/>
    <p:sldId id="302" r:id="rId15"/>
    <p:sldId id="303" r:id="rId16"/>
    <p:sldId id="304" r:id="rId17"/>
    <p:sldId id="323" r:id="rId18"/>
    <p:sldId id="324" r:id="rId19"/>
    <p:sldId id="325" r:id="rId20"/>
    <p:sldId id="290" r:id="rId21"/>
    <p:sldId id="327" r:id="rId22"/>
    <p:sldId id="305" r:id="rId23"/>
    <p:sldId id="306" r:id="rId24"/>
    <p:sldId id="307" r:id="rId25"/>
    <p:sldId id="308" r:id="rId26"/>
    <p:sldId id="309" r:id="rId27"/>
    <p:sldId id="326" r:id="rId28"/>
    <p:sldId id="328" r:id="rId29"/>
    <p:sldId id="329" r:id="rId30"/>
    <p:sldId id="330" r:id="rId31"/>
    <p:sldId id="310" r:id="rId32"/>
    <p:sldId id="264" r:id="rId33"/>
    <p:sldId id="311" r:id="rId34"/>
    <p:sldId id="312" r:id="rId35"/>
    <p:sldId id="291" r:id="rId36"/>
    <p:sldId id="313" r:id="rId37"/>
    <p:sldId id="314" r:id="rId38"/>
    <p:sldId id="315" r:id="rId39"/>
    <p:sldId id="332" r:id="rId40"/>
    <p:sldId id="333" r:id="rId41"/>
    <p:sldId id="318" r:id="rId42"/>
    <p:sldId id="286" r:id="rId43"/>
    <p:sldId id="319" r:id="rId44"/>
    <p:sldId id="320" r:id="rId45"/>
    <p:sldId id="334" r:id="rId46"/>
    <p:sldId id="335" r:id="rId47"/>
    <p:sldId id="317" r:id="rId48"/>
    <p:sldId id="336" r:id="rId49"/>
    <p:sldId id="337" r:id="rId50"/>
    <p:sldId id="322" r:id="rId51"/>
    <p:sldId id="321" r:id="rId52"/>
    <p:sldId id="276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102" autoAdjust="0"/>
    <p:restoredTop sz="93204" autoAdjust="0"/>
  </p:normalViewPr>
  <p:slideViewPr>
    <p:cSldViewPr snapToGrid="0">
      <p:cViewPr varScale="1">
        <p:scale>
          <a:sx n="74" d="100"/>
          <a:sy n="74" d="100"/>
        </p:scale>
        <p:origin x="72" y="32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5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yjumper.com/book/read/92718926/Mapp-v-Ohi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nstitution.congress.gov/constitution/amendment-4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tus.com/Wolf-v-Colorado-cartoon-cpr0036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tus.com/Wolf-v-Colorado-cartoon-cpr0036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9/09/hierarchical-clustering.html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kr.org/2020/63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i%C2%B3-theory-practice-business/reinforcement-learning-part-1-a-brief-introduction-a53a849771c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java-if-statement-with-exampl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plato.stanford.edu/entries/logic-nonmonotonic/" TargetMode="External"/><Relationship Id="rId4" Type="http://schemas.openxmlformats.org/officeDocument/2006/relationships/hyperlink" Target="https://en.wikipedia.org/wiki/Tweety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Law and AI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2B5A-98CC-B87A-C588-EAD405C8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example: Mapp V Ohio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E5BA5-DB34-8E9E-7322-F49675DFD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C23305-588A-B9AA-78DF-7B1C7D716B0E}"/>
              </a:ext>
            </a:extLst>
          </p:cNvPr>
          <p:cNvPicPr>
            <a:picLocks noGrp="1" noChangeAspect="1" noChangeArrowheads="1"/>
          </p:cNvPicPr>
          <p:nvPr>
            <p:ph type="tbl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25" y="2283651"/>
            <a:ext cx="4895681" cy="36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E2DCB-15B6-AD85-68DF-35FCB198CD52}"/>
              </a:ext>
            </a:extLst>
          </p:cNvPr>
          <p:cNvSpPr txBox="1"/>
          <p:nvPr/>
        </p:nvSpPr>
        <p:spPr>
          <a:xfrm>
            <a:off x="1886265" y="6356350"/>
            <a:ext cx="841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3"/>
              </a:rPr>
              <a:t>https://www.storyjumper.com/book/read/92718926/Mapp-v-Ohio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B47E4-F491-0C76-45AE-0FF7BAC18513}"/>
              </a:ext>
            </a:extLst>
          </p:cNvPr>
          <p:cNvSpPr txBox="1"/>
          <p:nvPr/>
        </p:nvSpPr>
        <p:spPr>
          <a:xfrm>
            <a:off x="6419273" y="3006789"/>
            <a:ext cx="5440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Historically, very important US case that made illegal police searches without warrants illegal</a:t>
            </a:r>
          </a:p>
        </p:txBody>
      </p:sp>
    </p:spTree>
    <p:extLst>
      <p:ext uri="{BB962C8B-B14F-4D97-AF65-F5344CB8AC3E}">
        <p14:creationId xmlns:p14="http://schemas.microsoft.com/office/powerpoint/2010/main" val="404814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616D0-B154-3F19-3C92-50453DBB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FFBC0-A772-622B-E421-EFC2EE493E0A}"/>
              </a:ext>
            </a:extLst>
          </p:cNvPr>
          <p:cNvSpPr txBox="1"/>
          <p:nvPr/>
        </p:nvSpPr>
        <p:spPr>
          <a:xfrm>
            <a:off x="577049" y="6356350"/>
            <a:ext cx="7252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https://constitution.congress.gov/constitution/amendment-4/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D0493-1194-8AB3-7261-6015B467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11" y="454553"/>
            <a:ext cx="7959801" cy="17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616D0-B154-3F19-3C92-50453DBB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FFBC0-A772-622B-E421-EFC2EE493E0A}"/>
              </a:ext>
            </a:extLst>
          </p:cNvPr>
          <p:cNvSpPr txBox="1"/>
          <p:nvPr/>
        </p:nvSpPr>
        <p:spPr>
          <a:xfrm>
            <a:off x="577049" y="6356350"/>
            <a:ext cx="6149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https://stus.com/Wolf-v-Colorado-cartoon-cpr0036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D0493-1194-8AB3-7261-6015B467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11" y="454553"/>
            <a:ext cx="7959801" cy="17671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4E3728D-8F98-D5F4-175F-AD2344A6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2" y="3026916"/>
            <a:ext cx="3596010" cy="239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483882-1E5E-B409-DF4C-CA42CC24B288}"/>
              </a:ext>
            </a:extLst>
          </p:cNvPr>
          <p:cNvCxnSpPr/>
          <p:nvPr/>
        </p:nvCxnSpPr>
        <p:spPr>
          <a:xfrm flipV="1">
            <a:off x="3426781" y="2221675"/>
            <a:ext cx="2388093" cy="78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3C4476-F946-1FD8-73F4-E6437EE50A36}"/>
              </a:ext>
            </a:extLst>
          </p:cNvPr>
          <p:cNvSpPr txBox="1"/>
          <p:nvPr/>
        </p:nvSpPr>
        <p:spPr>
          <a:xfrm>
            <a:off x="5486401" y="3187083"/>
            <a:ext cx="614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Why? On the state level more than ½ of the states were against excluding  evidence gotten without warrant</a:t>
            </a:r>
          </a:p>
        </p:txBody>
      </p:sp>
    </p:spTree>
    <p:extLst>
      <p:ext uri="{BB962C8B-B14F-4D97-AF65-F5344CB8AC3E}">
        <p14:creationId xmlns:p14="http://schemas.microsoft.com/office/powerpoint/2010/main" val="3190327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616D0-B154-3F19-3C92-50453DBB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FFBC0-A772-622B-E421-EFC2EE493E0A}"/>
              </a:ext>
            </a:extLst>
          </p:cNvPr>
          <p:cNvSpPr txBox="1"/>
          <p:nvPr/>
        </p:nvSpPr>
        <p:spPr>
          <a:xfrm>
            <a:off x="577049" y="6356350"/>
            <a:ext cx="6149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https://stus.com/Wolf-v-Colorado-cartoon-cpr0036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D0493-1194-8AB3-7261-6015B467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11" y="454553"/>
            <a:ext cx="7959801" cy="17671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4E3728D-8F98-D5F4-175F-AD2344A6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9" y="2320406"/>
            <a:ext cx="3086445" cy="20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483882-1E5E-B409-DF4C-CA42CC24B288}"/>
              </a:ext>
            </a:extLst>
          </p:cNvPr>
          <p:cNvCxnSpPr>
            <a:cxnSpLocks/>
          </p:cNvCxnSpPr>
          <p:nvPr/>
        </p:nvCxnSpPr>
        <p:spPr>
          <a:xfrm flipV="1">
            <a:off x="3663494" y="2221675"/>
            <a:ext cx="2151380" cy="58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Table Placeholder 2">
            <a:extLst>
              <a:ext uri="{FF2B5EF4-FFF2-40B4-BE49-F238E27FC236}">
                <a16:creationId xmlns:a16="http://schemas.microsoft.com/office/drawing/2014/main" id="{58D392F4-6713-14C6-922E-CB5681E71A46}"/>
              </a:ext>
            </a:extLst>
          </p:cNvPr>
          <p:cNvPicPr>
            <a:picLocks noGrp="1" noChangeAspect="1" noChangeArrowheads="1"/>
          </p:cNvPicPr>
          <p:nvPr>
            <p:ph type="tbl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085" y="2802271"/>
            <a:ext cx="3781528" cy="28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ACA465-B9DF-9F0B-C017-4F27551139BD}"/>
              </a:ext>
            </a:extLst>
          </p:cNvPr>
          <p:cNvCxnSpPr>
            <a:cxnSpLocks/>
            <a:endCxn id="6146" idx="3"/>
          </p:cNvCxnSpPr>
          <p:nvPr/>
        </p:nvCxnSpPr>
        <p:spPr>
          <a:xfrm flipH="1" flipV="1">
            <a:off x="3663494" y="3349221"/>
            <a:ext cx="1356139" cy="58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ECE711-17DE-4017-769F-6ED3B7881843}"/>
              </a:ext>
            </a:extLst>
          </p:cNvPr>
          <p:cNvSpPr txBox="1"/>
          <p:nvPr/>
        </p:nvSpPr>
        <p:spPr>
          <a:xfrm>
            <a:off x="8386617" y="3187083"/>
            <a:ext cx="32494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Why? More than 2/3 of the states support exclusion rule now!</a:t>
            </a:r>
          </a:p>
        </p:txBody>
      </p: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88AE92CA-8F6E-0FB5-9C09-61BC075DAA3A}"/>
              </a:ext>
            </a:extLst>
          </p:cNvPr>
          <p:cNvSpPr/>
          <p:nvPr/>
        </p:nvSpPr>
        <p:spPr>
          <a:xfrm>
            <a:off x="424873" y="2004291"/>
            <a:ext cx="3573772" cy="3639128"/>
          </a:xfrm>
          <a:prstGeom prst="noSmoking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4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299A-0994-6171-AB53-367FB5C0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points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11530DB-1FCF-AB75-8521-E667C4936CC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Laws can change between arguments so the “premise” can be different between each case</a:t>
            </a:r>
          </a:p>
          <a:p>
            <a:pPr marL="514350" indent="-514350">
              <a:buAutoNum type="arabicPeriod"/>
            </a:pPr>
            <a:r>
              <a:rPr lang="en-US" dirty="0"/>
              <a:t>Judges can reach different conclusions on the same case</a:t>
            </a:r>
          </a:p>
          <a:p>
            <a:pPr marL="0" indent="0">
              <a:buNone/>
            </a:pPr>
            <a:r>
              <a:rPr lang="en-US" dirty="0"/>
              <a:t>Here, I’d like to point out the first fundamental issue with law and AI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03C5-3EE4-3412-258C-633F8321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64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3BC2-AC37-9496-B15B-46F6918F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The first fundamental reason why law is hard(Thanks </a:t>
            </a:r>
            <a:r>
              <a:rPr lang="en-US" b="1" i="0" dirty="0" err="1">
                <a:solidFill>
                  <a:srgbClr val="242424"/>
                </a:solidFill>
                <a:effectLst/>
                <a:latin typeface="sohne"/>
              </a:rPr>
              <a:t>singh</a:t>
            </a: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)</a:t>
            </a:r>
            <a:br>
              <a:rPr lang="en-US" b="1" i="0" dirty="0">
                <a:solidFill>
                  <a:srgbClr val="242424"/>
                </a:solidFill>
                <a:effectLst/>
                <a:latin typeface="sohne"/>
              </a:rPr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8F961EC-8FF8-6C44-E084-B2F46B70D73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Law is perhaps purposely ambiguous and open to interpretation</a:t>
            </a:r>
          </a:p>
          <a:p>
            <a:r>
              <a:rPr lang="en-US" dirty="0"/>
              <a:t>Coding law into programs will bring </a:t>
            </a:r>
            <a:r>
              <a:rPr lang="en-US" dirty="0" err="1"/>
              <a:t>intrepertations</a:t>
            </a:r>
            <a:r>
              <a:rPr lang="en-US" dirty="0"/>
              <a:t> per each law and will need to constantly be revised!(Like in Mapp V Ohio)</a:t>
            </a:r>
          </a:p>
          <a:p>
            <a:r>
              <a:rPr lang="en-US" dirty="0"/>
              <a:t>So, while people can have an idea of what the coded law is currently, they will have no idea after each case and each new legislation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0289-8E54-9218-EB88-6247A256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12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06EE-87BD-9C6B-F245-590E4902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initiatives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1FC27-1060-C1A6-F37C-13609E1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570841-06DB-1CC1-1247-2DCA66D11FE3}"/>
              </a:ext>
            </a:extLst>
          </p:cNvPr>
          <p:cNvPicPr>
            <a:picLocks noGrp="1" noChangeAspect="1" noChangeArrowheads="1"/>
          </p:cNvPicPr>
          <p:nvPr>
            <p:ph type="tbl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87827"/>
            <a:ext cx="3152774" cy="36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89818-6B93-9C1E-68F0-D062BA63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995" y="1814806"/>
            <a:ext cx="8072005" cy="38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7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What is the modern state of resolving arguments?​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F109-C427-35FD-3A34-EDB08284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paper that introduced resolving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8ABB-8512-3F0C-E6C4-D4C9A482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13AC5-986B-4345-9250-0C43AAB6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71700"/>
            <a:ext cx="7924800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2DE23-B23F-6688-D2B1-33D24FA4F2F3}"/>
              </a:ext>
            </a:extLst>
          </p:cNvPr>
          <p:cNvSpPr txBox="1"/>
          <p:nvPr/>
        </p:nvSpPr>
        <p:spPr>
          <a:xfrm>
            <a:off x="280555" y="4925291"/>
            <a:ext cx="10634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Begins with Question: How can we “accept” arguments?</a:t>
            </a:r>
          </a:p>
        </p:txBody>
      </p:sp>
    </p:spTree>
    <p:extLst>
      <p:ext uri="{BB962C8B-B14F-4D97-AF65-F5344CB8AC3E}">
        <p14:creationId xmlns:p14="http://schemas.microsoft.com/office/powerpoint/2010/main" val="3761397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2A65-3584-55A0-01A3-78B36A8D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Foundation-basic argument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71B7884-052F-D241-88A5-901A757E2CD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I: “I cannot negotiate with A because they don’t even recognize I”=i1</a:t>
            </a:r>
          </a:p>
          <a:p>
            <a:r>
              <a:rPr lang="en-US" dirty="0"/>
              <a:t>A: “I doesn’t recognize A either”=a1</a:t>
            </a:r>
          </a:p>
          <a:p>
            <a:r>
              <a:rPr lang="en-US" dirty="0"/>
              <a:t>I: “But A is a terrorist organization”=i2</a:t>
            </a:r>
          </a:p>
          <a:p>
            <a:pPr marL="0" indent="0">
              <a:buNone/>
            </a:pPr>
            <a:r>
              <a:rPr lang="en-US" dirty="0"/>
              <a:t>Who won this argument?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BB51D-675E-C767-CA31-95CA2630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A person sitting at a podium with a sign on the wall&#10;&#10;Description automatically generated">
            <a:extLst>
              <a:ext uri="{FF2B5EF4-FFF2-40B4-BE49-F238E27FC236}">
                <a16:creationId xmlns:a16="http://schemas.microsoft.com/office/drawing/2014/main" id="{A3AAEAD3-0F4F-5370-F599-9BA916B2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9" y="4228578"/>
            <a:ext cx="4385223" cy="2629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CDE08-27D9-3547-DB27-32B197830A63}"/>
              </a:ext>
            </a:extLst>
          </p:cNvPr>
          <p:cNvSpPr txBox="1"/>
          <p:nvPr/>
        </p:nvSpPr>
        <p:spPr>
          <a:xfrm>
            <a:off x="577049" y="6356350"/>
            <a:ext cx="6463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https://t1.gstatic.com/licensed-image?q=tbn:ANd9GcRYiBmKxBJwPlmTL99Tb3rUBVfLOOixY_9y28HL-QO4C08p1FU2lTkUm6mnBVeTGwgn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4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8FD2-F1AB-D582-F879-40E327EE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ACKnowledgements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8BF9A14-E507-7648-5D42-3CBAC0CC760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Thanks to Owl from the </a:t>
            </a:r>
            <a:r>
              <a:rPr lang="en-US" dirty="0" err="1"/>
              <a:t>Laion</a:t>
            </a:r>
            <a:r>
              <a:rPr lang="en-US" dirty="0"/>
              <a:t> server for introducing me to this 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15F4B-671B-7098-775B-7F2CE1ED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1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3EF8-C003-BA28-CBD4-CBA3AC3C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circles and arrows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B842-E565-15D3-7AFB-4519A5E7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9FC2A7-06F9-B311-C7C9-B03008B85B5E}"/>
              </a:ext>
            </a:extLst>
          </p:cNvPr>
          <p:cNvSpPr/>
          <p:nvPr/>
        </p:nvSpPr>
        <p:spPr>
          <a:xfrm>
            <a:off x="1100831" y="3559946"/>
            <a:ext cx="807868" cy="7901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23FF50-EBA8-7CA9-F5E5-ABCA0786F0B6}"/>
              </a:ext>
            </a:extLst>
          </p:cNvPr>
          <p:cNvSpPr/>
          <p:nvPr/>
        </p:nvSpPr>
        <p:spPr>
          <a:xfrm>
            <a:off x="3108664" y="2417763"/>
            <a:ext cx="807868" cy="79011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04D665-4A3D-D97F-D40E-1E8DE775E246}"/>
              </a:ext>
            </a:extLst>
          </p:cNvPr>
          <p:cNvSpPr/>
          <p:nvPr/>
        </p:nvSpPr>
        <p:spPr>
          <a:xfrm>
            <a:off x="3108664" y="5035826"/>
            <a:ext cx="807868" cy="79011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F48CAC-8C3F-E472-9FB9-7ACBF822F896}"/>
              </a:ext>
            </a:extLst>
          </p:cNvPr>
          <p:cNvCxnSpPr>
            <a:cxnSpLocks/>
            <a:stCxn id="5" idx="6"/>
            <a:endCxn id="6" idx="3"/>
          </p:cNvCxnSpPr>
          <p:nvPr/>
        </p:nvCxnSpPr>
        <p:spPr>
          <a:xfrm flipV="1">
            <a:off x="1908699" y="3092166"/>
            <a:ext cx="1318275" cy="86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C2907C-6556-4058-1BD8-C1A6E73AF559}"/>
              </a:ext>
            </a:extLst>
          </p:cNvPr>
          <p:cNvCxnSpPr>
            <a:stCxn id="6" idx="2"/>
            <a:endCxn id="5" idx="7"/>
          </p:cNvCxnSpPr>
          <p:nvPr/>
        </p:nvCxnSpPr>
        <p:spPr>
          <a:xfrm flipH="1">
            <a:off x="1790389" y="2812819"/>
            <a:ext cx="1318275" cy="86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69AAF4-845D-60B5-0540-3F22F09F9320}"/>
              </a:ext>
            </a:extLst>
          </p:cNvPr>
          <p:cNvCxnSpPr>
            <a:stCxn id="7" idx="2"/>
            <a:endCxn id="5" idx="5"/>
          </p:cNvCxnSpPr>
          <p:nvPr/>
        </p:nvCxnSpPr>
        <p:spPr>
          <a:xfrm flipH="1" flipV="1">
            <a:off x="1790389" y="4234349"/>
            <a:ext cx="1318275" cy="119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10BB18-F7AA-2B1B-F9BD-1F65540D80B2}"/>
              </a:ext>
            </a:extLst>
          </p:cNvPr>
          <p:cNvSpPr txBox="1"/>
          <p:nvPr/>
        </p:nvSpPr>
        <p:spPr>
          <a:xfrm>
            <a:off x="5681708" y="2547891"/>
            <a:ext cx="4003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i1 and a1 attack each other</a:t>
            </a:r>
          </a:p>
          <a:p>
            <a:r>
              <a:rPr lang="en-US" sz="2800" dirty="0"/>
              <a:t>2. i2 attacks a1</a:t>
            </a:r>
          </a:p>
          <a:p>
            <a:r>
              <a:rPr lang="en-US" sz="2800" dirty="0"/>
              <a:t>3. i2 defends i1</a:t>
            </a:r>
          </a:p>
          <a:p>
            <a:r>
              <a:rPr lang="en-US" sz="2800" dirty="0"/>
              <a:t>The one with the last word wins</a:t>
            </a:r>
          </a:p>
        </p:txBody>
      </p:sp>
    </p:spTree>
    <p:extLst>
      <p:ext uri="{BB962C8B-B14F-4D97-AF65-F5344CB8AC3E}">
        <p14:creationId xmlns:p14="http://schemas.microsoft.com/office/powerpoint/2010/main" val="2474411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EAF7-5A97-DABD-1733-8D0BB753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world what argument is acceptable?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569-C9F2-A6EB-FFCD-0867D8FB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6D70A6-D9CE-B422-CC32-786CFDD2AA94}"/>
              </a:ext>
            </a:extLst>
          </p:cNvPr>
          <p:cNvGrpSpPr/>
          <p:nvPr/>
        </p:nvGrpSpPr>
        <p:grpSpPr>
          <a:xfrm>
            <a:off x="603681" y="2354402"/>
            <a:ext cx="5850385" cy="2981078"/>
            <a:chOff x="603681" y="2354402"/>
            <a:chExt cx="8545185" cy="4136254"/>
          </a:xfrm>
        </p:grpSpPr>
        <p:pic>
          <p:nvPicPr>
            <p:cNvPr id="6" name="Picture 5" descr="A castle with many people on horses&#10;&#10;Description automatically generated">
              <a:extLst>
                <a:ext uri="{FF2B5EF4-FFF2-40B4-BE49-F238E27FC236}">
                  <a16:creationId xmlns:a16="http://schemas.microsoft.com/office/drawing/2014/main" id="{1DC7F14A-C0AF-8F3E-9BCE-E28786D9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681" y="2354402"/>
              <a:ext cx="4136254" cy="413625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E1ED1D-CE2E-D54D-8CDB-57F9E8DB1DA3}"/>
                </a:ext>
              </a:extLst>
            </p:cNvPr>
            <p:cNvSpPr txBox="1"/>
            <p:nvPr/>
          </p:nvSpPr>
          <p:spPr>
            <a:xfrm>
              <a:off x="5326601" y="2610035"/>
              <a:ext cx="3035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Main argument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1FBE15-1101-8544-74B0-7439CCC556F2}"/>
                </a:ext>
              </a:extLst>
            </p:cNvPr>
            <p:cNvCxnSpPr>
              <a:stCxn id="8" idx="1"/>
            </p:cNvCxnSpPr>
            <p:nvPr/>
          </p:nvCxnSpPr>
          <p:spPr>
            <a:xfrm flipH="1" flipV="1">
              <a:off x="3187083" y="3133818"/>
              <a:ext cx="2139518" cy="14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C39A42-51C2-4634-46BE-A66E7496C7F3}"/>
                </a:ext>
              </a:extLst>
            </p:cNvPr>
            <p:cNvSpPr txBox="1"/>
            <p:nvPr/>
          </p:nvSpPr>
          <p:spPr>
            <a:xfrm>
              <a:off x="5326601" y="4500979"/>
              <a:ext cx="38222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Counter arguments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71168E-1763-0E41-BD60-BCEFC107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5860" y="4722921"/>
              <a:ext cx="843378" cy="7989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0709BE-9110-774D-1D14-4625EF841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2333" y="4500979"/>
              <a:ext cx="0" cy="11683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24F9C78-B580-14F7-5835-715480F08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2061" y="4422529"/>
              <a:ext cx="591845" cy="14314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2BEFD96-3DBA-1E05-4475-E77ABE4B6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6649" y="4685645"/>
              <a:ext cx="1056812" cy="983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3585EE9-511F-5733-ABC9-8595C79F5AE8}"/>
              </a:ext>
            </a:extLst>
          </p:cNvPr>
          <p:cNvSpPr txBox="1"/>
          <p:nvPr/>
        </p:nvSpPr>
        <p:spPr>
          <a:xfrm>
            <a:off x="6497656" y="2276748"/>
            <a:ext cx="45176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 Argument is accepted if it can defend against all counter arguments </a:t>
            </a:r>
          </a:p>
          <a:p>
            <a:r>
              <a:rPr lang="en-US" sz="3200" dirty="0"/>
              <a:t>= it can attack all counter arguments.</a:t>
            </a:r>
          </a:p>
        </p:txBody>
      </p:sp>
    </p:spTree>
    <p:extLst>
      <p:ext uri="{BB962C8B-B14F-4D97-AF65-F5344CB8AC3E}">
        <p14:creationId xmlns:p14="http://schemas.microsoft.com/office/powerpoint/2010/main" val="2460335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F7E8-E974-9E27-D668-5B6434EA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cluster arguments?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1A6A6-2743-026A-B363-AB9D0BFA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diagram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157C4B55-F6AC-DA96-EFCA-D2DF392D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627" y="2157411"/>
            <a:ext cx="5260827" cy="3938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901CA3-1ED3-B1C2-6ACA-2B9FD7B569F5}"/>
              </a:ext>
            </a:extLst>
          </p:cNvPr>
          <p:cNvSpPr txBox="1"/>
          <p:nvPr/>
        </p:nvSpPr>
        <p:spPr>
          <a:xfrm>
            <a:off x="577049" y="6356350"/>
            <a:ext cx="768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https://www.kdnuggets.com/2019/09/hierarchical-clustering.html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7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BDAA-6B44-4ABE-EFD3-25001998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Yes! For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EB2CF-4A4B-6FD4-E072-C8F1FFD6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E9CFE7A-A9B6-56D6-BA5B-BA4DD56E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69" y="2221675"/>
            <a:ext cx="3428100" cy="278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E25DE-B2D6-E0D5-D414-5E65788990EB}"/>
              </a:ext>
            </a:extLst>
          </p:cNvPr>
          <p:cNvSpPr txBox="1"/>
          <p:nvPr/>
        </p:nvSpPr>
        <p:spPr>
          <a:xfrm>
            <a:off x="5317724" y="1970843"/>
            <a:ext cx="695690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can get clusters</a:t>
            </a:r>
          </a:p>
          <a:p>
            <a:r>
              <a:rPr lang="en-US" sz="3200" dirty="0"/>
              <a:t>Always true = (A1, A2)</a:t>
            </a:r>
          </a:p>
          <a:p>
            <a:r>
              <a:rPr lang="en-US" sz="3200" dirty="0"/>
              <a:t>One argument = (A1, A2, A5, A4)</a:t>
            </a:r>
          </a:p>
          <a:p>
            <a:r>
              <a:rPr lang="en-US" sz="3200" dirty="0"/>
              <a:t>Other side=(A1,A2, A3, A6, A7)</a:t>
            </a:r>
          </a:p>
          <a:p>
            <a:r>
              <a:rPr lang="en-US" sz="3200" dirty="0"/>
              <a:t>This is called Complete Extension</a:t>
            </a:r>
          </a:p>
          <a:p>
            <a:r>
              <a:rPr lang="en-US" sz="3200" dirty="0"/>
              <a:t>Every argument that is acceptable in</a:t>
            </a:r>
          </a:p>
          <a:p>
            <a:r>
              <a:rPr lang="en-US" sz="3200" dirty="0"/>
              <a:t>The set belongs to the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61CC5-6436-0B51-A437-07550AC96C11}"/>
              </a:ext>
            </a:extLst>
          </p:cNvPr>
          <p:cNvSpPr txBox="1"/>
          <p:nvPr/>
        </p:nvSpPr>
        <p:spPr>
          <a:xfrm>
            <a:off x="764155" y="5495278"/>
            <a:ext cx="4622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https://proceedings.kr.org/2020/63/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06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2042-6D53-1AA4-65DE-B21030E1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Second fundamental reason why law is hard(Thanks </a:t>
            </a:r>
            <a:r>
              <a:rPr lang="en-US" dirty="0" err="1"/>
              <a:t>singh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20CE15-CAE8-67E6-F01D-691579675D8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In above, we get clusters with their conclusions but how do we say which is right?</a:t>
            </a:r>
          </a:p>
          <a:p>
            <a:r>
              <a:rPr lang="en-US" dirty="0"/>
              <a:t>The only method is for us to form a new argument to attack some clusters until there is only one cluster with one “conclusion”</a:t>
            </a:r>
          </a:p>
          <a:p>
            <a:r>
              <a:rPr lang="en-US" dirty="0"/>
              <a:t>So, overall, even in the best-</a:t>
            </a:r>
            <a:r>
              <a:rPr lang="en-US" altLang="ja-JP" dirty="0"/>
              <a:t>case</a:t>
            </a:r>
            <a:r>
              <a:rPr lang="en-US" dirty="0"/>
              <a:t> scenario, we still need judges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D9DB-E619-9207-97E6-C73F8C9E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54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3AE3-2828-9362-D022-FD46B85F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what’s the computational Complexity?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F7F9D58-B078-1C97-601D-0C33EF2C3E1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43400" y="2417763"/>
            <a:ext cx="7084445" cy="36782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0F748-E8A3-D6D3-F768-A7E76209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45976-491F-C140-2BF5-690A1A0B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36" y="2157412"/>
            <a:ext cx="9966252" cy="26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98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C672-EA8B-6017-C877-B776211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map our argument framework to answer set programming!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AE8B-7E29-942A-D284-91708811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75C404-3FA7-2E95-3740-F4412CC3A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5" y="2896347"/>
            <a:ext cx="3428100" cy="278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AB7AF-7ABA-4236-C3EB-998A7C470F08}"/>
              </a:ext>
            </a:extLst>
          </p:cNvPr>
          <p:cNvCxnSpPr>
            <a:stCxn id="5" idx="3"/>
          </p:cNvCxnSpPr>
          <p:nvPr/>
        </p:nvCxnSpPr>
        <p:spPr>
          <a:xfrm flipV="1">
            <a:off x="4192255" y="4229702"/>
            <a:ext cx="1105194" cy="59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FD7FAD9-E2AB-D29F-4888-8044D71A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244" y="3440237"/>
            <a:ext cx="4559006" cy="1196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B817F-68CB-180B-B53F-25E91C3C5567}"/>
              </a:ext>
            </a:extLst>
          </p:cNvPr>
          <p:cNvSpPr txBox="1"/>
          <p:nvPr/>
        </p:nvSpPr>
        <p:spPr>
          <a:xfrm>
            <a:off x="764155" y="5829300"/>
            <a:ext cx="10072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Which means we can make a program out of it!</a:t>
            </a:r>
          </a:p>
        </p:txBody>
      </p:sp>
    </p:spTree>
    <p:extLst>
      <p:ext uri="{BB962C8B-B14F-4D97-AF65-F5344CB8AC3E}">
        <p14:creationId xmlns:p14="http://schemas.microsoft.com/office/powerpoint/2010/main" val="350028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ACFA-F38C-C243-DA9A-5D2E8ACA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ASP Problems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D9D1F6-ABAF-2AE9-0803-93404F8EF8C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Graph Coloring</a:t>
            </a:r>
          </a:p>
          <a:p>
            <a:r>
              <a:rPr lang="en-US"/>
              <a:t>Hamiltonian </a:t>
            </a:r>
            <a:r>
              <a:rPr lang="en-US" dirty="0"/>
              <a:t>Cycle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6D143-057F-CD6B-DF7C-A0B0EAB1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group of colorful dots&#10;&#10;Description automatically generated">
            <a:extLst>
              <a:ext uri="{FF2B5EF4-FFF2-40B4-BE49-F238E27FC236}">
                <a16:creationId xmlns:a16="http://schemas.microsoft.com/office/drawing/2014/main" id="{71A3EDC8-7C4A-D63A-FCC3-D591CF68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0" y="1558893"/>
            <a:ext cx="3622963" cy="3622963"/>
          </a:xfrm>
          <a:prstGeom prst="rect">
            <a:avLst/>
          </a:prstGeom>
        </p:spPr>
      </p:pic>
      <p:pic>
        <p:nvPicPr>
          <p:cNvPr id="8" name="Picture 7" descr="A black and yellow lines and dots&#10;&#10;Description automatically generated">
            <a:extLst>
              <a:ext uri="{FF2B5EF4-FFF2-40B4-BE49-F238E27FC236}">
                <a16:creationId xmlns:a16="http://schemas.microsoft.com/office/drawing/2014/main" id="{145866B5-2A46-279A-9A25-BC174158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854" y="1840139"/>
            <a:ext cx="2958921" cy="2084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EBE87-BFE6-A471-F588-6F4720B4519F}"/>
              </a:ext>
            </a:extLst>
          </p:cNvPr>
          <p:cNvSpPr txBox="1"/>
          <p:nvPr/>
        </p:nvSpPr>
        <p:spPr>
          <a:xfrm flipH="1">
            <a:off x="880455" y="5158188"/>
            <a:ext cx="10617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very hard computer science programs in set of problems that are NP-Complete.</a:t>
            </a:r>
          </a:p>
          <a:p>
            <a:r>
              <a:rPr lang="en-US" sz="2400" dirty="0"/>
              <a:t>How about arguments?</a:t>
            </a:r>
          </a:p>
        </p:txBody>
      </p:sp>
    </p:spTree>
    <p:extLst>
      <p:ext uri="{BB962C8B-B14F-4D97-AF65-F5344CB8AC3E}">
        <p14:creationId xmlns:p14="http://schemas.microsoft.com/office/powerpoint/2010/main" val="2037060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C361-8B09-D4B2-6098-030DB69F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Third fundamental reason why law is hard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580DE05-A370-C596-54E9-817E5A8AE95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Also, NP Complete</a:t>
            </a:r>
          </a:p>
          <a:p>
            <a:r>
              <a:rPr lang="en-US" dirty="0"/>
              <a:t>Every new argument can completely destroy previous arguments.</a:t>
            </a:r>
          </a:p>
          <a:p>
            <a:r>
              <a:rPr lang="en-US" dirty="0"/>
              <a:t>We might need to recompute from scratch every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62F22-769A-8DE8-D404-0D47D969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7E78FC-808C-E837-ECB9-BCEBBAAFB038}"/>
              </a:ext>
            </a:extLst>
          </p:cNvPr>
          <p:cNvGrpSpPr/>
          <p:nvPr/>
        </p:nvGrpSpPr>
        <p:grpSpPr>
          <a:xfrm>
            <a:off x="4759036" y="4423497"/>
            <a:ext cx="5637639" cy="2434503"/>
            <a:chOff x="603681" y="2354402"/>
            <a:chExt cx="8545185" cy="4136254"/>
          </a:xfrm>
        </p:grpSpPr>
        <p:pic>
          <p:nvPicPr>
            <p:cNvPr id="6" name="Picture 5" descr="A castle with many people on horses&#10;&#10;Description automatically generated">
              <a:extLst>
                <a:ext uri="{FF2B5EF4-FFF2-40B4-BE49-F238E27FC236}">
                  <a16:creationId xmlns:a16="http://schemas.microsoft.com/office/drawing/2014/main" id="{A8484F2A-2707-2AA8-42B8-654F3D8E3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681" y="2354402"/>
              <a:ext cx="4136254" cy="4136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01136-8550-72AD-4563-51EF295C44DD}"/>
                </a:ext>
              </a:extLst>
            </p:cNvPr>
            <p:cNvSpPr txBox="1"/>
            <p:nvPr/>
          </p:nvSpPr>
          <p:spPr>
            <a:xfrm>
              <a:off x="5326601" y="2610035"/>
              <a:ext cx="3035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Main argument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B5A00B-D737-26B7-D8BB-ED00F4DB578C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3187083" y="3133818"/>
              <a:ext cx="2139518" cy="14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A47D95-35B0-FA2C-2F64-C044C37B4F54}"/>
                </a:ext>
              </a:extLst>
            </p:cNvPr>
            <p:cNvSpPr txBox="1"/>
            <p:nvPr/>
          </p:nvSpPr>
          <p:spPr>
            <a:xfrm>
              <a:off x="5326601" y="4500979"/>
              <a:ext cx="38222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Counter arguments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B2C894-B302-4B9E-2794-B8366365F7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5860" y="4722921"/>
              <a:ext cx="843378" cy="7989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5CE737-CFF2-02BE-A8D7-63A96799F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2333" y="4500979"/>
              <a:ext cx="0" cy="11683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CED1EF-749A-A829-9BFF-305097CDF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2061" y="4422529"/>
              <a:ext cx="591845" cy="14314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24A24B9-1E2A-101F-AA63-62A937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6649" y="4685645"/>
              <a:ext cx="1056812" cy="983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98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Can We speed this up?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D9D5C-E015-E7BE-6AB7-0E5E8CCE3AD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Introduction/Why Law is Hard</a:t>
            </a:r>
          </a:p>
          <a:p>
            <a:r>
              <a:rPr lang="en-US" dirty="0"/>
              <a:t>Logical Framework for Law</a:t>
            </a:r>
          </a:p>
          <a:p>
            <a:r>
              <a:rPr lang="en-US" dirty="0"/>
              <a:t>Can we speed it up?</a:t>
            </a:r>
          </a:p>
          <a:p>
            <a:r>
              <a:rPr lang="en-US" dirty="0"/>
              <a:t>Data Issues</a:t>
            </a:r>
          </a:p>
          <a:p>
            <a:r>
              <a:rPr lang="en-US" dirty="0"/>
              <a:t>Current LLM solutions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D9B-061A-0FB6-7E4B-5530F1A9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HYPO-The “first” law AI in 1987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0932B-7DDC-AE6C-9982-7A458844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65979F-9FCF-BAC1-A689-831B0F03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38" y="1877729"/>
            <a:ext cx="6104785" cy="466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C8923-EADE-D379-50B5-B2D24CACEC2B}"/>
              </a:ext>
            </a:extLst>
          </p:cNvPr>
          <p:cNvSpPr txBox="1"/>
          <p:nvPr/>
        </p:nvSpPr>
        <p:spPr>
          <a:xfrm>
            <a:off x="6846717" y="2133524"/>
            <a:ext cx="43500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Issues: </a:t>
            </a:r>
          </a:p>
          <a:p>
            <a:r>
              <a:rPr lang="en-US" sz="2800" dirty="0"/>
              <a:t>1. Representation may not be correct</a:t>
            </a:r>
          </a:p>
          <a:p>
            <a:r>
              <a:rPr lang="en-US" sz="2800" dirty="0"/>
              <a:t>2. Assumes past case results are always true</a:t>
            </a:r>
          </a:p>
          <a:p>
            <a:r>
              <a:rPr lang="en-US" sz="2800" dirty="0"/>
              <a:t>-&gt; Mainly just for trade secrets</a:t>
            </a:r>
          </a:p>
        </p:txBody>
      </p:sp>
    </p:spTree>
    <p:extLst>
      <p:ext uri="{BB962C8B-B14F-4D97-AF65-F5344CB8AC3E}">
        <p14:creationId xmlns:p14="http://schemas.microsoft.com/office/powerpoint/2010/main" val="119120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CB73-4677-9274-7DBC-C5CCD8EF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add some arguments without making it exponential?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CE0953A-D73C-A67D-F584-D72EDE4EAF7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“Induction of Defeasible Logic Theories in the Legal Domain”</a:t>
            </a:r>
          </a:p>
          <a:p>
            <a:r>
              <a:rPr lang="en-US" dirty="0"/>
              <a:t>Given evidence, choose “greedily” best arguments to get to conclusion(given a dataset)</a:t>
            </a:r>
          </a:p>
          <a:p>
            <a:r>
              <a:rPr lang="en-US" dirty="0"/>
              <a:t>There is a trade off between </a:t>
            </a:r>
            <a:r>
              <a:rPr lang="en-US" b="1" dirty="0"/>
              <a:t>how true our conclusion </a:t>
            </a:r>
            <a:r>
              <a:rPr lang="en-US" dirty="0"/>
              <a:t>is and </a:t>
            </a:r>
            <a:r>
              <a:rPr lang="en-US" b="1" dirty="0"/>
              <a:t>performance</a:t>
            </a:r>
          </a:p>
          <a:p>
            <a:r>
              <a:rPr lang="en-US" b="1" dirty="0"/>
              <a:t>Human judges do not get the “true” answer but an approximation over “main” arguments. Ex, </a:t>
            </a:r>
            <a:r>
              <a:rPr lang="en-US" b="1" dirty="0" err="1"/>
              <a:t>precendences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EF250-0007-22B3-4F55-0270C3FA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12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Data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8D41-96E9-13AF-594E-3573E8A7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PACER-Can be A US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8786D-8F9B-E41A-DDC0-57DEF505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0ADF7F-B12C-36C6-7BB1-BBEBFB210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02562"/>
            <a:ext cx="44005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245587A-7132-D2F7-ACF8-68099A4EF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43" y="1558893"/>
            <a:ext cx="4263911" cy="516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30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8D41-96E9-13AF-594E-3573E8A7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Court Listener-NON 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8786D-8F9B-E41A-DDC0-57DEF505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C8E82F3-4568-6023-9B1D-CD56F83B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53" y="1651468"/>
            <a:ext cx="8887657" cy="355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78C771-A7A3-DE4A-6AE5-76ECC715174C}"/>
              </a:ext>
            </a:extLst>
          </p:cNvPr>
          <p:cNvSpPr txBox="1"/>
          <p:nvPr/>
        </p:nvSpPr>
        <p:spPr>
          <a:xfrm>
            <a:off x="764155" y="5456740"/>
            <a:ext cx="1031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in legal domain, most likely has the main document/arguments is behind paywalls</a:t>
            </a:r>
          </a:p>
        </p:txBody>
      </p:sp>
    </p:spTree>
    <p:extLst>
      <p:ext uri="{BB962C8B-B14F-4D97-AF65-F5344CB8AC3E}">
        <p14:creationId xmlns:p14="http://schemas.microsoft.com/office/powerpoint/2010/main" val="65152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5FA9-ADF9-F0BD-8BBF-9DDCA7A9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Largest Open Source Law dataset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E7AC705-78C1-8DB8-F8BD-5CAD304A13E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32B3-8ACE-2A5A-4649-69AEBA6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F2725D-85AB-5AC8-CB4C-549CAFAB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256" y="2157411"/>
            <a:ext cx="12776955" cy="286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83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28D9-406C-2D6C-E62C-DBDB4920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0201FD7-AD78-B166-4654-591EB797E5F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Legal Case Opinions and Filings &lt;= Court Listener is the biggest part of the dataset</a:t>
            </a:r>
          </a:p>
          <a:p>
            <a:r>
              <a:rPr lang="en-US" dirty="0"/>
              <a:t>Legal analysis</a:t>
            </a:r>
          </a:p>
          <a:p>
            <a:r>
              <a:rPr lang="en-US" dirty="0"/>
              <a:t> Laws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Conversation</a:t>
            </a:r>
          </a:p>
          <a:p>
            <a:r>
              <a:rPr lang="en-US" dirty="0"/>
              <a:t>Study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2D21A-9FE6-807C-384E-5CAC311D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EC749-3DAA-621C-33CA-0EFB402D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346" y="4453761"/>
            <a:ext cx="6858000" cy="18383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F0DA29-AD7A-CB74-555E-FDF87EA30957}"/>
              </a:ext>
            </a:extLst>
          </p:cNvPr>
          <p:cNvCxnSpPr/>
          <p:nvPr/>
        </p:nvCxnSpPr>
        <p:spPr>
          <a:xfrm flipH="1">
            <a:off x="7834745" y="2951018"/>
            <a:ext cx="311728" cy="1870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50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FE5E-8CEB-65B9-5011-5B94534A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107A85D-A541-A2E3-C623-B40E0C7CF17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Same issue as Court Listener. Very few “main” documents</a:t>
            </a:r>
          </a:p>
          <a:p>
            <a:pPr marL="514350" indent="-514350">
              <a:buAutoNum type="arabicPeriod"/>
            </a:pPr>
            <a:r>
              <a:rPr lang="en-US" dirty="0"/>
              <a:t>We don’t know the current law/precedence at the point of each texts. Current rulings can be wrong now but correct in the past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5C956-4202-CCF7-EE4C-56DD7DE5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54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A878-3963-FAB9-D321-E50CF397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30" y="649286"/>
            <a:ext cx="10665845" cy="1325563"/>
          </a:xfrm>
        </p:spPr>
        <p:txBody>
          <a:bodyPr/>
          <a:lstStyle/>
          <a:p>
            <a:r>
              <a:rPr lang="en-US" dirty="0"/>
              <a:t>Low hanging fruit: Oral Arguments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3FEC2BD-CD74-CCF7-5875-1B0732584DC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0542-72FC-A9E4-2347-40A60FFB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CABCE-1A4D-02A5-2B97-2DBD3539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86" y="2051543"/>
            <a:ext cx="10078189" cy="44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7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Current LLM approaches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Why is Law hard?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 fundamental issues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FA05-CD9B-757C-9F9F-74A8E742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China is moving towards automating justice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D39C16-BC48-B502-DE0B-2021E5DE6B6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312023" y="2417763"/>
            <a:ext cx="5115822" cy="36782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“promoted easier access to justice, enabled faster dispute resolution, saved costs by moving the judicial process online and ensured that judgments can be enforced.”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305DD-09BC-2086-FF27-6C2DF519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AEF2E-7207-F06E-7B2C-EE5430D8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6" y="2734599"/>
            <a:ext cx="5985508" cy="16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9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9AC4-0D11-1BE0-A02D-11FF3E7A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for law from China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F54407F-A322-E8D5-90D4-D35CE482051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 err="1"/>
              <a:t>LawGPT_zh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LexiLaw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Lawyer </a:t>
            </a:r>
            <a:r>
              <a:rPr lang="en-US" dirty="0" err="1"/>
              <a:t>LLaMA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HanFei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ChatLaw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Lychee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WisdomInterrogatory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JurisLMs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Fuzi.mingcha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95C67-20FD-B3E0-CA5E-4A84C7B8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28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BFCE-E5CF-B09A-93C7-D99A5C826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approaches:</a:t>
            </a:r>
            <a:br>
              <a:rPr lang="en-US" dirty="0"/>
            </a:br>
            <a:r>
              <a:rPr lang="en-US" dirty="0"/>
              <a:t>Lawyer </a:t>
            </a:r>
            <a:r>
              <a:rPr lang="en-US" dirty="0" err="1"/>
              <a:t>LLaMA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33E56CC-16F8-E840-21B4-62688F8AAC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AA445-7DA8-02B3-CDB1-FC5297B4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4740095-05C0-56D0-2F1A-9DBF28E7D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9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lawyer-llama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669732-45C5-0302-0EE1-33DA29F1B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26" y="2417763"/>
            <a:ext cx="10106891" cy="39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915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8015-01BF-309A-31FF-EE520FA6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combo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D0A1D79-6471-4E2A-113D-4D7530FC627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Pretrain</a:t>
            </a:r>
          </a:p>
          <a:p>
            <a:pPr>
              <a:buFont typeface="+mj-lt"/>
              <a:buAutoNum type="arabicPeriod"/>
            </a:pPr>
            <a:r>
              <a:rPr lang="en-US" dirty="0"/>
              <a:t>Make an instruct/Use an instruct dataset in that domain for Supervised fine-tuning</a:t>
            </a:r>
          </a:p>
          <a:p>
            <a:pPr marL="0" indent="0">
              <a:buNone/>
            </a:pPr>
            <a:r>
              <a:rPr lang="en-US" dirty="0"/>
              <a:t>While it might work not specific to law.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78093-CA1A-829D-A047-E177D7ED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10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691C-7FED-9DA1-0D4F-0CB902B0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48" y="751647"/>
            <a:ext cx="10665845" cy="1325563"/>
          </a:xfrm>
        </p:spPr>
        <p:txBody>
          <a:bodyPr/>
          <a:lstStyle/>
          <a:p>
            <a:r>
              <a:rPr lang="en-US" dirty="0"/>
              <a:t>Interesting AI: Carper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EDF86-5A2D-0C7D-E32E-F93C00A1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AE7FAE7-0A6C-4442-6B53-FE7CFE5F6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45" y="60498"/>
            <a:ext cx="2949930" cy="235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263109A-3591-DA2C-BD97-65557EBAC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0" y="2013584"/>
            <a:ext cx="7013697" cy="404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73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1654673-CDAF-9A05-B30A-A7DB9DB73D0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62000" y="2417763"/>
            <a:ext cx="6698673" cy="367823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Have LLM learn to predict how well the current action given “state” is(Judge)</a:t>
            </a:r>
          </a:p>
          <a:p>
            <a:pPr marL="514350" indent="-514350">
              <a:buAutoNum type="arabicPeriod"/>
            </a:pPr>
            <a:r>
              <a:rPr lang="en-US" dirty="0"/>
              <a:t> Given this state, train the next LLM to find “action” to maximize reward!(Lawyers/Prosecutors)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FF282-F803-C601-9F78-DF2DCBEE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5FF23-22C0-8136-57FA-7BE1F9B0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" y="635760"/>
            <a:ext cx="12192000" cy="818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7B13FA-9F12-F196-B011-780DC49B1C47}"/>
              </a:ext>
            </a:extLst>
          </p:cNvPr>
          <p:cNvSpPr txBox="1"/>
          <p:nvPr/>
        </p:nvSpPr>
        <p:spPr>
          <a:xfrm>
            <a:off x="272761" y="5859577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https://medium.com/ai%C2%B3-theory-practice-business/reinforcement-learning-part-1-a-brief-introduction-a53a849771cf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A9BAC3-79B6-E7EE-6BF9-CCAF1DA71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3055"/>
            <a:ext cx="4447789" cy="35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17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9341-671B-A901-CA27-7D230103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BAB209F-139D-DC57-EE34-29E8CB48DD2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Non-monotonic logic frameworks like ASP not used and also same data issues:</a:t>
            </a:r>
          </a:p>
          <a:p>
            <a:pPr marL="514350" indent="-514350">
              <a:buAutoNum type="arabicPeriod"/>
            </a:pPr>
            <a:r>
              <a:rPr lang="en-US" dirty="0"/>
              <a:t>Same issue as Court Listener. Very few “main” documents</a:t>
            </a:r>
          </a:p>
          <a:p>
            <a:pPr marL="514350" indent="-514350">
              <a:buAutoNum type="arabicPeriod"/>
            </a:pPr>
            <a:r>
              <a:rPr lang="en-US" dirty="0"/>
              <a:t>We don’t know the current law/precedence at the point of each texts. Current rulings can be wrong now but correct in the past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2BAF4-CB63-5F27-9703-3B4BAA1F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37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FACFD-ABA2-D916-87DC-884DC55EC7DB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98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4EF44-8500-E69E-CD18-2AB12581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FFD13AD-7FE1-16A1-8684-CAE36605132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Currently, the main challenges of Law in AI seem to be</a:t>
            </a:r>
          </a:p>
          <a:p>
            <a:pPr>
              <a:buFont typeface="+mj-lt"/>
              <a:buAutoNum type="arabicPeriod"/>
            </a:pPr>
            <a:r>
              <a:rPr lang="en-US" dirty="0"/>
              <a:t>At least in the US, the prohibitory access to court cases in data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computational complexity of the argument framework for argumentation is NP-Complete</a:t>
            </a:r>
          </a:p>
          <a:p>
            <a:pPr>
              <a:buFont typeface="+mj-lt"/>
              <a:buAutoNum type="arabicPeriod"/>
            </a:pPr>
            <a:r>
              <a:rPr lang="en-US" dirty="0"/>
              <a:t>Lack of consideration of laws changing with time.</a:t>
            </a:r>
          </a:p>
          <a:p>
            <a:pPr>
              <a:buFont typeface="+mj-lt"/>
              <a:buAutoNum type="arabicPeriod"/>
            </a:pPr>
            <a:r>
              <a:rPr lang="en-US" dirty="0"/>
              <a:t>Lack of connection between logic frameworks and LLMs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7959-7CDC-70D4-C01F-96131FAC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6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709407-1799-7D6E-023B-D2D50B44F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956D-EE58-8DAD-AB6B-52D87B60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44BD3-3F44-715A-9DEF-85E58C0F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7BFC8-9281-4E48-C791-319EBE08C698}"/>
              </a:ext>
            </a:extLst>
          </p:cNvPr>
          <p:cNvSpPr/>
          <p:nvPr/>
        </p:nvSpPr>
        <p:spPr>
          <a:xfrm>
            <a:off x="914400" y="4414420"/>
            <a:ext cx="3080551" cy="19419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Prosecution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DE330-AEBF-AEA2-6C39-E7B37E29CFEF}"/>
              </a:ext>
            </a:extLst>
          </p:cNvPr>
          <p:cNvSpPr/>
          <p:nvPr/>
        </p:nvSpPr>
        <p:spPr>
          <a:xfrm>
            <a:off x="6684885" y="4414420"/>
            <a:ext cx="3080551" cy="2030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Lawyers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1C7156-8846-0BA0-37A2-FA171F28B284}"/>
              </a:ext>
            </a:extLst>
          </p:cNvPr>
          <p:cNvSpPr/>
          <p:nvPr/>
        </p:nvSpPr>
        <p:spPr>
          <a:xfrm>
            <a:off x="3994951" y="1704513"/>
            <a:ext cx="2689934" cy="13922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Judges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1609D-4992-7142-A3D2-772B3FB0ABB9}"/>
              </a:ext>
            </a:extLst>
          </p:cNvPr>
          <p:cNvSpPr txBox="1"/>
          <p:nvPr/>
        </p:nvSpPr>
        <p:spPr>
          <a:xfrm>
            <a:off x="7617041" y="896112"/>
            <a:ext cx="3615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Approach 1:</a:t>
            </a:r>
          </a:p>
          <a:p>
            <a:r>
              <a:rPr lang="en-US" sz="2400" dirty="0"/>
              <a:t>Why can’t we replace</a:t>
            </a:r>
          </a:p>
          <a:p>
            <a:r>
              <a:rPr lang="en-US" sz="2400" dirty="0"/>
              <a:t>Judges with computers?</a:t>
            </a:r>
          </a:p>
          <a:p>
            <a:endParaRPr lang="en-US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047C68-6DC2-3A52-45FB-E1B7BD1D07E8}"/>
              </a:ext>
            </a:extLst>
          </p:cNvPr>
          <p:cNvCxnSpPr/>
          <p:nvPr/>
        </p:nvCxnSpPr>
        <p:spPr>
          <a:xfrm flipH="1">
            <a:off x="6773662" y="1464816"/>
            <a:ext cx="905522" cy="79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990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74B2-1205-7AC4-FF4B-0E6CEC2F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82542EB-CCE6-C14F-2EF7-BAF7BBA3372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acceptability of arguments and its fundamental role in nonmonotonic reasoning, logic programming and </a:t>
            </a:r>
            <a:r>
              <a:rPr lang="en-US" sz="2000" b="0" i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-person games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Answer Set Programming Approach to Argumentative Reasoning in the ASPIC+ Framework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Induction of Defeasible Logic Theories in the Legal Domain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Pile of Law: Learning Responsible Data Filtering from the Law and a 256GB Open-Source Legal Dataset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Smart Court - A New Pathway to Justice in China?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Language Models in Law: A Survey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59057-FE6E-F5F1-F1CB-5E4ABA3E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3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DA94-1FD8-506A-B34D-3789F508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we just “prove” guilt?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70BAF-FC77-B5F9-7691-D22C7DA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B846A33-AE7A-D6E4-0213-290099D65EC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We have</a:t>
            </a:r>
          </a:p>
          <a:p>
            <a:pPr marL="514350" indent="-514350">
              <a:buAutoNum type="arabicPeriod"/>
            </a:pPr>
            <a:r>
              <a:rPr lang="en-US" dirty="0"/>
              <a:t>Evidence</a:t>
            </a:r>
          </a:p>
          <a:p>
            <a:pPr marL="514350" indent="-514350">
              <a:buAutoNum type="arabicPeriod"/>
            </a:pPr>
            <a:r>
              <a:rPr lang="en-US" dirty="0"/>
              <a:t>Arguments for why the defendant is Guilty</a:t>
            </a:r>
          </a:p>
          <a:p>
            <a:pPr marL="514350" indent="-514350">
              <a:buAutoNum type="arabicPeriod"/>
            </a:pPr>
            <a:r>
              <a:rPr lang="en-US" dirty="0"/>
              <a:t>Arguments for why the defendant is innocent</a:t>
            </a:r>
          </a:p>
          <a:p>
            <a:pPr marL="0" indent="0">
              <a:buNone/>
            </a:pPr>
            <a:r>
              <a:rPr lang="en-US" dirty="0"/>
              <a:t>-&gt; Compute?</a:t>
            </a:r>
          </a:p>
        </p:txBody>
      </p:sp>
    </p:spTree>
    <p:extLst>
      <p:ext uri="{BB962C8B-B14F-4D97-AF65-F5344CB8AC3E}">
        <p14:creationId xmlns:p14="http://schemas.microsoft.com/office/powerpoint/2010/main" val="109443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237F-97F3-021D-C577-80A501DF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more formally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7B1D5AB-6E1C-C416-F776-CE139A0E837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Can’t we have a series of If statements to conclude Guilt?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EE82C-4B4E-D444-B953-EE0EAAF1F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diagram of a statement&#10;&#10;Description automatically generated">
            <a:extLst>
              <a:ext uri="{FF2B5EF4-FFF2-40B4-BE49-F238E27FC236}">
                <a16:creationId xmlns:a16="http://schemas.microsoft.com/office/drawing/2014/main" id="{6832EB39-D91A-AF27-74A0-443D1EB7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04" y="3164612"/>
            <a:ext cx="3473197" cy="2375054"/>
          </a:xfrm>
          <a:prstGeom prst="rect">
            <a:avLst/>
          </a:prstGeom>
        </p:spPr>
      </p:pic>
      <p:pic>
        <p:nvPicPr>
          <p:cNvPr id="7" name="Picture 6" descr="A diagram of a statement&#10;&#10;Description automatically generated">
            <a:extLst>
              <a:ext uri="{FF2B5EF4-FFF2-40B4-BE49-F238E27FC236}">
                <a16:creationId xmlns:a16="http://schemas.microsoft.com/office/drawing/2014/main" id="{4B6B26C3-06AD-A699-EB92-C7E3E258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093" y="3164612"/>
            <a:ext cx="3473197" cy="2375054"/>
          </a:xfrm>
          <a:prstGeom prst="rect">
            <a:avLst/>
          </a:prstGeom>
        </p:spPr>
      </p:pic>
      <p:pic>
        <p:nvPicPr>
          <p:cNvPr id="8" name="Picture 7" descr="A diagram of a statement&#10;&#10;Description automatically generated">
            <a:extLst>
              <a:ext uri="{FF2B5EF4-FFF2-40B4-BE49-F238E27FC236}">
                <a16:creationId xmlns:a16="http://schemas.microsoft.com/office/drawing/2014/main" id="{464BDCFB-2920-0D2B-0655-EA4917E2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811" y="3116385"/>
            <a:ext cx="3473197" cy="237505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1AFDBD-6947-714D-5588-D66132111228}"/>
              </a:ext>
            </a:extLst>
          </p:cNvPr>
          <p:cNvCxnSpPr>
            <a:endCxn id="7" idx="1"/>
          </p:cNvCxnSpPr>
          <p:nvPr/>
        </p:nvCxnSpPr>
        <p:spPr>
          <a:xfrm>
            <a:off x="3941685" y="4352139"/>
            <a:ext cx="496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E151B-0A46-EB3A-10D8-BCB196D56ECC}"/>
              </a:ext>
            </a:extLst>
          </p:cNvPr>
          <p:cNvCxnSpPr>
            <a:stCxn id="7" idx="3"/>
          </p:cNvCxnSpPr>
          <p:nvPr/>
        </p:nvCxnSpPr>
        <p:spPr>
          <a:xfrm>
            <a:off x="7911290" y="4352139"/>
            <a:ext cx="788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3E42AF-BC29-6859-9AC7-E84308906595}"/>
              </a:ext>
            </a:extLst>
          </p:cNvPr>
          <p:cNvSpPr txBox="1"/>
          <p:nvPr/>
        </p:nvSpPr>
        <p:spPr>
          <a:xfrm>
            <a:off x="1606858" y="5868140"/>
            <a:ext cx="825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3"/>
              </a:rPr>
              <a:t>https://www.geeksforgeeks.org/java-if-statement-with-examples/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0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E8C4-DB95-DEA0-4853-CA47A7D0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 but… This is not typical logic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6E30D32-E894-BA6D-5D5E-F06739AB340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 err="1"/>
              <a:t>Tweety</a:t>
            </a:r>
            <a:r>
              <a:rPr lang="en-US" dirty="0"/>
              <a:t> Bird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3D1A4-EE85-CB59-4036-C6BF5CF9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6549211-E2D6-62B4-4E8C-61183FF2B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18" y="2644568"/>
            <a:ext cx="2780952" cy="32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artoon character of a bird&#10;&#10;Description automatically generated">
            <a:extLst>
              <a:ext uri="{FF2B5EF4-FFF2-40B4-BE49-F238E27FC236}">
                <a16:creationId xmlns:a16="http://schemas.microsoft.com/office/drawing/2014/main" id="{FDB21169-9D7B-2080-7F04-B2948EE2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500" y="1863564"/>
            <a:ext cx="2273821" cy="4098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F98561-DB99-18A8-DED2-851FC2932E40}"/>
              </a:ext>
            </a:extLst>
          </p:cNvPr>
          <p:cNvSpPr txBox="1"/>
          <p:nvPr/>
        </p:nvSpPr>
        <p:spPr>
          <a:xfrm>
            <a:off x="443883" y="6095998"/>
            <a:ext cx="1172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from </a:t>
            </a:r>
            <a:r>
              <a:rPr lang="en-US" dirty="0">
                <a:hlinkClick r:id="rId4"/>
              </a:rPr>
              <a:t>https://en.wikipedia.org/wiki/Tweety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https://plato.stanford.edu/entries/logic-nonmonotonic/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73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F0F0-5302-FF93-5BE3-FBBE257C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Nonmonotonic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9956D-16AF-9BB2-F78D-C6953D41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F16155EA-3CF1-8B2C-1833-F36BBCF5811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facts/arguments can completely change the conclusion</a:t>
            </a:r>
          </a:p>
          <a:p>
            <a:r>
              <a:rPr lang="en-US" dirty="0"/>
              <a:t>In our series of If statements one argument can cause us to recompute from start!!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3513509-C970-A039-5812-CA42D3B95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129" y="79354"/>
            <a:ext cx="2113320" cy="249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4438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{6FDB491B-D095-436E-A554-0065EDC97116}tf33968143_win32</Template>
  <TotalTime>1029</TotalTime>
  <Words>1408</Words>
  <Application>Microsoft Office PowerPoint</Application>
  <PresentationFormat>Widescreen</PresentationFormat>
  <Paragraphs>224</Paragraphs>
  <Slides>50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sohne</vt:lpstr>
      <vt:lpstr>Arial</vt:lpstr>
      <vt:lpstr>Avenir Next LT Pro</vt:lpstr>
      <vt:lpstr>Calibri</vt:lpstr>
      <vt:lpstr>Times New Roman</vt:lpstr>
      <vt:lpstr>Custom</vt:lpstr>
      <vt:lpstr>Law and AI</vt:lpstr>
      <vt:lpstr>ACKnowledgements</vt:lpstr>
      <vt:lpstr>Agenda</vt:lpstr>
      <vt:lpstr>Why is Law hard?  3 fundamental issues</vt:lpstr>
      <vt:lpstr>Court Structure</vt:lpstr>
      <vt:lpstr>Can’t we just “prove” guilt?</vt:lpstr>
      <vt:lpstr>Bit more formally</vt:lpstr>
      <vt:lpstr>Yes but… This is not typical logic</vt:lpstr>
      <vt:lpstr>Nonmonotonic Logic</vt:lpstr>
      <vt:lpstr>Real-life example: Mapp V Ohio</vt:lpstr>
      <vt:lpstr>PowerPoint Presentation</vt:lpstr>
      <vt:lpstr>PowerPoint Presentation</vt:lpstr>
      <vt:lpstr>PowerPoint Presentation</vt:lpstr>
      <vt:lpstr>Some points</vt:lpstr>
      <vt:lpstr>The first fundamental reason why law is hard(Thanks singh) </vt:lpstr>
      <vt:lpstr>Open initiatives</vt:lpstr>
      <vt:lpstr>What is the modern state of resolving arguments?​</vt:lpstr>
      <vt:lpstr>First paper that introduced resolving arguments</vt:lpstr>
      <vt:lpstr>Foundation-basic argument</vt:lpstr>
      <vt:lpstr>With circles and arrows </vt:lpstr>
      <vt:lpstr>In this world what argument is acceptable?</vt:lpstr>
      <vt:lpstr>Can we cluster arguments?</vt:lpstr>
      <vt:lpstr>Yes! For example</vt:lpstr>
      <vt:lpstr>The Second fundamental reason why law is hard(Thanks singh) </vt:lpstr>
      <vt:lpstr>Now, what’s the computational Complexity?</vt:lpstr>
      <vt:lpstr>We can map our argument framework to answer set programming! </vt:lpstr>
      <vt:lpstr>Other ASP Problems</vt:lpstr>
      <vt:lpstr>The Third fundamental reason why law is hard</vt:lpstr>
      <vt:lpstr>Can We speed this up?</vt:lpstr>
      <vt:lpstr>HYPO-The “first” law AI in 1987</vt:lpstr>
      <vt:lpstr>Can we add some arguments without making it exponential?</vt:lpstr>
      <vt:lpstr>Data issues</vt:lpstr>
      <vt:lpstr>PACER-Can be A US issue</vt:lpstr>
      <vt:lpstr>Court Listener-NON profit</vt:lpstr>
      <vt:lpstr>Largest Open Source Law dataset</vt:lpstr>
      <vt:lpstr>Data sources</vt:lpstr>
      <vt:lpstr>Issues</vt:lpstr>
      <vt:lpstr>Low hanging fruit: Oral Arguments</vt:lpstr>
      <vt:lpstr>Current LLM approaches</vt:lpstr>
      <vt:lpstr>China is moving towards automating justice</vt:lpstr>
      <vt:lpstr>LLMs for law from China</vt:lpstr>
      <vt:lpstr>General approaches: Lawyer LLaMA</vt:lpstr>
      <vt:lpstr>Typical combo</vt:lpstr>
      <vt:lpstr>Interesting AI: Carper AI</vt:lpstr>
      <vt:lpstr>PowerPoint Presentation</vt:lpstr>
      <vt:lpstr>Issues</vt:lpstr>
      <vt:lpstr>Conclusion</vt:lpstr>
      <vt:lpstr>PowerPoint Presentation</vt:lpstr>
      <vt:lpstr>THANK YOU</vt:lpstr>
      <vt:lpstr>Papers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Law and AI</dc:title>
  <dc:creator>Isamu Isozaki</dc:creator>
  <cp:lastModifiedBy>Isamu Isozaki</cp:lastModifiedBy>
  <cp:revision>37</cp:revision>
  <dcterms:created xsi:type="dcterms:W3CDTF">2024-02-01T13:31:17Z</dcterms:created>
  <dcterms:modified xsi:type="dcterms:W3CDTF">2024-02-08T19:48:11Z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